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4" r:id="rId7"/>
    <p:sldId id="283" r:id="rId8"/>
    <p:sldId id="265" r:id="rId9"/>
    <p:sldId id="258" r:id="rId10"/>
    <p:sldId id="285" r:id="rId11"/>
    <p:sldId id="267" r:id="rId12"/>
    <p:sldId id="269" r:id="rId13"/>
    <p:sldId id="272" r:id="rId14"/>
    <p:sldId id="273" r:id="rId15"/>
    <p:sldId id="270" r:id="rId16"/>
    <p:sldId id="276" r:id="rId17"/>
    <p:sldId id="277" r:id="rId18"/>
    <p:sldId id="280" r:id="rId19"/>
    <p:sldId id="282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ia Inlender" initials="TI" lastIdx="6" clrIdx="0">
    <p:extLst/>
  </p:cmAuthor>
  <p:cmAuthor id="2" name="Damon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DC143C"/>
    <a:srgbClr val="0088CE"/>
    <a:srgbClr val="A3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0" autoAdjust="0"/>
    <p:restoredTop sz="71049" autoAdjust="0"/>
  </p:normalViewPr>
  <p:slideViewPr>
    <p:cSldViewPr>
      <p:cViewPr>
        <p:scale>
          <a:sx n="90" d="100"/>
          <a:sy n="90" d="100"/>
        </p:scale>
        <p:origin x="-4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ED1A8-DA4A-42FF-81FB-D38BFAFED08E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4817-36E6-41B7-A361-09CD443C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U.S. Citizenship and Immigration Services (USCIS), which is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part of the Dept. of Homeland Security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of September 5, 2017, individuals who currently have DACA will be allowed to retain both DACA and their work authorizations (EADs) until they expire.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USCIS will adjudicate, on an individual, case by case basis: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Properly filed pending DACA 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requests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and associated applications for employment authorization documents (EADs) that have been accepted as of Sept. 5, 2017.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Properly filed pending DACA renewal requests and associated applications for EADs from current beneficiaries that have been accepted as of the date of President Trump’s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ending the program,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from current beneficiaries whose benefits will expire between Sept. 5, 2017 and March 5, 2018 that have been accepted as of Oct. 5, 2017.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who have not submitted an application by Sept. 5, for an 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request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under DACA may no longer apply. USCIS will reject all applications for initial requests received after Sept. 5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[Click to reveal]:</a:t>
            </a:r>
          </a:p>
          <a:p>
            <a:endParaRPr lang="en-US" dirty="0" smtClean="0"/>
          </a:p>
          <a:p>
            <a:r>
              <a:rPr lang="en-US" dirty="0" smtClean="0"/>
              <a:t>Let’s take a closer look at each of these</a:t>
            </a:r>
            <a:r>
              <a:rPr lang="en-US" dirty="0" smtClean="0"/>
              <a:t>...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students</a:t>
            </a:r>
            <a:r>
              <a:rPr lang="en-US" baseline="0" dirty="0" smtClean="0"/>
              <a:t> that the right to remain silent is important because admission of alienage (being a foreigner) can be used as proof against someone in removal proceedings.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False documents can open someone up </a:t>
            </a:r>
            <a:r>
              <a:rPr lang="en-US" baseline="0" dirty="0" smtClean="0"/>
              <a:t>to criminal charges – Lawyers advise it is VERY important that NO ONE carry them.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to students</a:t>
            </a:r>
            <a:r>
              <a:rPr lang="en-US" baseline="0" dirty="0" smtClean="0"/>
              <a:t> that </a:t>
            </a:r>
            <a:r>
              <a:rPr lang="en-US" dirty="0" smtClean="0"/>
              <a:t>NO ONE should EVER carry</a:t>
            </a:r>
            <a:r>
              <a:rPr lang="en-US" baseline="0" dirty="0" smtClean="0"/>
              <a:t> false documents, as it risks criminal charges.  Pictured: An example of a green card.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ICE may keep any documents found on someone’s person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students</a:t>
            </a:r>
            <a:r>
              <a:rPr lang="en-US" baseline="0" dirty="0" smtClean="0"/>
              <a:t> that u</a:t>
            </a:r>
            <a:r>
              <a:rPr lang="en-US" dirty="0" smtClean="0"/>
              <a:t>nder the Fourth amendment to the Constitution</a:t>
            </a:r>
            <a:r>
              <a:rPr lang="en-US" baseline="0" dirty="0" smtClean="0"/>
              <a:t>, a </a:t>
            </a:r>
            <a:r>
              <a:rPr lang="en-US" i="1" baseline="0" dirty="0" smtClean="0"/>
              <a:t>search warrant </a:t>
            </a:r>
            <a:r>
              <a:rPr lang="en-US" baseline="0" dirty="0" smtClean="0"/>
              <a:t>must issue from a judge and not from ICE or any other law enforcement agency. </a:t>
            </a:r>
            <a:r>
              <a:rPr lang="en-US" dirty="0" smtClean="0"/>
              <a:t>Warrant exceptions exist under certain “exigent circumstances” (such as “hot pursuit” of a suspect</a:t>
            </a:r>
            <a:r>
              <a:rPr lang="en-US" baseline="0" dirty="0" smtClean="0"/>
              <a:t> who is fleeing ICE agents into a home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baseline="0" dirty="0" smtClean="0"/>
              <a:t>ICE </a:t>
            </a:r>
            <a:r>
              <a:rPr lang="en-US" i="1" baseline="0" dirty="0" smtClean="0"/>
              <a:t>arrest warrants </a:t>
            </a:r>
            <a:r>
              <a:rPr lang="en-US" baseline="0" dirty="0" smtClean="0"/>
              <a:t>are valid ONLY in public and not as a means to gain entry into anyone’s home.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5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Notes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for presenter:</a:t>
            </a:r>
          </a:p>
          <a:p>
            <a:endParaRPr lang="en-US" sz="1200" baseline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 ICE comes to an immigrant’s home, he or she does not have to open the door unless ICE agents show a valid search warrant.</a:t>
            </a:r>
          </a:p>
          <a:p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resident in the home can ask the agents to slide the warrant under the door or hold it up to the window.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ICE usually appears at homes with administrative warrants signed by their own officers. These warrants are not issued by a court and are not signed by a judge. Advocates advise that no one is obligated to open the door for an ICE officer presenting an administrative warrant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Notes</a:t>
            </a:r>
            <a:r>
              <a:rPr lang="en-US" sz="2000" baseline="0" dirty="0" smtClean="0">
                <a:solidFill>
                  <a:schemeClr val="tx1"/>
                </a:solidFill>
                <a:latin typeface="+mn-lt"/>
                <a:cs typeface="+mn-cs"/>
              </a:rPr>
              <a:t> for presenter:</a:t>
            </a:r>
          </a:p>
          <a:p>
            <a:endParaRPr lang="en-US" sz="20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Immigrants facing removal have the right to an attorney (but not at government expense).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This means immigrants need to either pay a lawyer or find a lawyer who can represent them for free.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Anyone who has an attorney must be allowed access to that attorney.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California and L.A. are committing to funding immigrant representation, details are unclear but even the most expansive funding will likely fall short of the need in L.A.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noted, </a:t>
            </a:r>
            <a:r>
              <a:rPr lang="en-US" baseline="0" dirty="0" err="1" smtClean="0"/>
              <a:t>notarios</a:t>
            </a:r>
            <a:r>
              <a:rPr lang="en-US" baseline="0" dirty="0" smtClean="0"/>
              <a:t> are not immigration attorneys. We’ll talk more about that in a moment.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ITC Slimbach Std" pitchFamily="18" charset="0"/>
              </a:rPr>
              <a:t>Lawyers always advise that is a good idea to talk to a lawyer before signing any immigration paperwork</a:t>
            </a:r>
            <a:r>
              <a:rPr lang="en-US" sz="1200" dirty="0" smtClean="0">
                <a:solidFill>
                  <a:schemeClr val="bg1"/>
                </a:solidFill>
                <a:latin typeface="ITC Slimbach Std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ITC Slimbach Std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3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Explain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to students that t</a:t>
            </a:r>
            <a:r>
              <a:rPr lang="en-US" dirty="0" smtClean="0"/>
              <a:t>his is a little bit technical, but important for everyone to know that they have a right to</a:t>
            </a:r>
            <a:r>
              <a:rPr lang="en-US" baseline="0" dirty="0" smtClean="0"/>
              <a:t> a hearing. DUE PROCESS means “due process of law,” or notice (a warning or announcement) of a hearing and a hearing itself (deportation proceeding before an impartial hearing officer). Due process means a fair process.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Lawyers advise it is VERY important for the people who don’t know they have old removal orders to know about the rights listed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About the right to an attorney, remember what we just discussed. The government does NOT have to provide an attorney, but someone in a deportation proceeding does have the right to HIRE an attorney or to find one who will represent him or her for free (called “pro bono</a:t>
            </a:r>
            <a:r>
              <a:rPr lang="en-US" baseline="0" dirty="0" smtClean="0"/>
              <a:t>”).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7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Remember the expedited removal in President Trump’s January 25 order? That limits the right to due process as you can see here. </a:t>
            </a:r>
          </a:p>
          <a:p>
            <a:endParaRPr lang="en-US" dirty="0" smtClean="0"/>
          </a:p>
          <a:p>
            <a:r>
              <a:rPr lang="en-US" dirty="0" smtClean="0"/>
              <a:t>In the first exception shown here, the only likely way to try to evade removal is to file a motion to reopen with the immigration court that issued the removal order (if there is a basis for doing so). Strict time and numerical limitations apply to motions to reopen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74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Tell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students t</a:t>
            </a:r>
            <a:r>
              <a:rPr lang="en-US" dirty="0" smtClean="0"/>
              <a:t>hat means a notary should </a:t>
            </a:r>
            <a:r>
              <a:rPr lang="en-US" u="sng" dirty="0" smtClean="0"/>
              <a:t>never</a:t>
            </a:r>
            <a:r>
              <a:rPr lang="en-US" u="none" baseline="0" dirty="0" smtClean="0"/>
              <a:t> be representing anyone in court or arranging for someone to represent an immigrant in court. </a:t>
            </a:r>
            <a:endParaRPr lang="en-US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[Click] for each of the three articles (I-III) of the Constitution.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Explain that the Constitution does not explicitly mention immigration, but each branch of our government has certain powers that affect immigration to the United States.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1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0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For example, explain to students that today the president can: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determine whether a non-citizen can work in the United States, 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grant a person who does not have a valid visa permission to be in country, or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decide whether to defer action on people subject to deportation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sz="1200" i="1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to students</a:t>
            </a:r>
            <a:r>
              <a:rPr lang="en-US" baseline="0" dirty="0" smtClean="0"/>
              <a:t> that </a:t>
            </a:r>
            <a:r>
              <a:rPr lang="en-US" sz="1200" baseline="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early 3 million undocumented people were deported during President Obama’s presidency. However, he also used executive branch immigration powers to place restrictions on immigration enforcement.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DACA program deferred deportations of undocumented young people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sz="1200" i="1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to students</a:t>
            </a:r>
            <a:r>
              <a:rPr lang="en-US" baseline="0" dirty="0" smtClean="0"/>
              <a:t> that 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President Trump believes there are too many undocumented people in the country.</a:t>
            </a:r>
            <a:endParaRPr lang="en-US" dirty="0" smtClean="0"/>
          </a:p>
          <a:p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He has increased the number of people who can be deported by “expedited removal.”  On September 5, 2017, he issued an executive order rescinding</a:t>
            </a:r>
            <a:r>
              <a:rPr lang="en-US" sz="1200" baseline="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DACA program. </a:t>
            </a: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5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students that these</a:t>
            </a:r>
            <a:r>
              <a:rPr lang="en-US" baseline="0" dirty="0" smtClean="0"/>
              <a:t> priorities are broad. For example, a policy to detain anybody “apprehended on suspicion” of violating immigration laws will increase the number of people in detention.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Describe these details to students about the executive orders: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Immediate construction of a “physical wall” along the southern border of the United States.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Hiring 5,000 new Border Patrol agents and 10,000 more immigration officers in the U.S.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Construction of immigration detention facilities near the U.S.-Mexico border.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Reducing the number of paroles. A</a:t>
            </a:r>
            <a:r>
              <a:rPr lang="en-US" sz="1200" baseline="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arole in this context means the government’s permission to allow undocumented immigrants to stay in the country for humanitarian reasons. (Not to be confused with the use of “parole” in</a:t>
            </a:r>
            <a:r>
              <a:rPr lang="en-US" sz="1200" baseline="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reference to incarceration.</a:t>
            </a: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Detaining undocumented immigrants apprehended on suspicion of violating laws, including immigration law.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time permits, tell students about other orders not listed on the slide: cutting funding to so-called “sanctuary cities;” creation of the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for Victims of Crimes Committed by Removable Aliens;</a:t>
            </a:r>
            <a:r>
              <a:rPr lang="en-US" baseline="0" dirty="0" smtClean="0"/>
              <a:t>” reviving the “Secure Communities” program ended under Obama administration to require local law enforcement to share arrest data (e.g., fingerprints) to help capture undocumented immigrants; and using sanctions by the Dept. of Homeland Security against nations that do not cooperate with the U.S. in taking back their own nationals who are deported from the U.S.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students: These</a:t>
            </a:r>
            <a:r>
              <a:rPr lang="en-US" baseline="0" dirty="0" smtClean="0"/>
              <a:t> priorities are EXCEEDINGLY broad.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Relatives of unaccompanied minors - may be at risk for both immigration enforcement and criminal prosecution if gov’t can prove connection to smuggling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Explain to students</a:t>
            </a:r>
            <a:r>
              <a:rPr lang="en-US" sz="1200" baseline="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that e</a:t>
            </a:r>
            <a:r>
              <a:rPr lang="en-US" dirty="0" smtClean="0"/>
              <a:t>xpedited removal means removal proceedings that are “sped up” or moved</a:t>
            </a:r>
            <a:r>
              <a:rPr lang="en-US" baseline="0" dirty="0" smtClean="0"/>
              <a:t> to the top of ICE’s task list. 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Under Obama, this applied to those who could not prove physical presence in the U.S. for 14 days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who were apprehended within 100 miles of the U.S. border.</a:t>
            </a:r>
          </a:p>
          <a:p>
            <a:endParaRPr lang="en-US" baseline="0" dirty="0" smtClean="0"/>
          </a:p>
          <a:p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interior enforcement executive orders attempt to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expand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use of </a:t>
            </a:r>
            <a:r>
              <a:rPr lang="en-US" sz="24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expedited removal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Issued by an ICE officer, not a judge.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Under Trump this applies to a person: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1) who lacks entry documents or 2) who received entry or immigration documents via fraud,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Who could not prove physical presence for the past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two years</a:t>
            </a:r>
            <a:r>
              <a:rPr lang="en-US" sz="24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Anywhere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in the United States.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[Click] to reveal whom expedited removal applies to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five years that DACA was in effect, nearly 800,000 individuals received protection against deportation under DACA.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</a:t>
            </a: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students that w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 it comes to DACA, advocates generally recommend: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First-time applicants should apply only after consultation with an </a:t>
            </a:r>
            <a:r>
              <a:rPr lang="en-US" sz="28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experienced immigration attorney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Renewals should be submitted only for persons with </a:t>
            </a:r>
            <a:r>
              <a:rPr lang="en-US" sz="28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 criminal history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 DACA recipient should leave the country at this time.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/>
              <a:t>All DACA participants should consult with a lawyer before taking any action with respect to DACA, whether it be a first time application, a renewal, or travel</a:t>
            </a:r>
            <a:r>
              <a:rPr lang="en-US" sz="2800" baseline="0" dirty="0" smtClean="0"/>
              <a:t>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 smtClean="0"/>
              <a:t>This presentation</a:t>
            </a:r>
            <a:r>
              <a:rPr lang="en-US" i="1" baseline="0" dirty="0" smtClean="0"/>
              <a:t> is current as of September 8, 2017.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4817-36E6-41B7-A361-09CD443CF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7A7A-1C85-4256-8C83-859284E5EC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4BEA-D057-4D73-9FAE-043919D3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umer.ftc.gov/features/feature-0031-fotonovel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fimmigrationed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698625"/>
          </a:xfrm>
          <a:solidFill>
            <a:srgbClr val="002395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Immigration Enforcement 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and Rights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3047659"/>
            <a:ext cx="6016783" cy="3616401"/>
            <a:chOff x="457200" y="2590800"/>
            <a:chExt cx="6569676" cy="392120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https://www.aclu.org/sites/default/files/field_image/web15-kyr_swa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590800"/>
              <a:ext cx="4742932" cy="31607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obamawhitehouse.archives.gov/sites/default/files/image/image_file/p061113ps-03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95800"/>
              <a:ext cx="3025483" cy="20162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684" y="4139634"/>
              <a:ext cx="3544192" cy="23723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8" name="Picture 2" descr="https://upload.wikimedia.org/wikipedia/commons/1/1a/Trump_signing_order_January_27_%28square_crop%2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208" y="2590800"/>
              <a:ext cx="2724668" cy="27246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0" y="5094502"/>
            <a:ext cx="2285999" cy="15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664648" cy="2308324"/>
          </a:xfrm>
          <a:prstGeom prst="rect">
            <a:avLst/>
          </a:prstGeom>
          <a:solidFill>
            <a:srgbClr val="DC143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September 5, 2017, the Department of Homeland Security: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process  new DACA applications,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renew on a case-by-case basis DACA permits for anyone whose status expires within six months of September 5.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4419600" cy="646331"/>
          </a:xfrm>
          <a:prstGeom prst="rect">
            <a:avLst/>
          </a:prstGeom>
          <a:solidFill>
            <a:srgbClr val="002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nterstate-Bold" panose="02000803030000020004" pitchFamily="2" charset="0"/>
              </a:rPr>
              <a:t>The End of DACA?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690881"/>
            <a:ext cx="4953000" cy="3046988"/>
          </a:xfrm>
          <a:prstGeom prst="rect">
            <a:avLst/>
          </a:prstGeom>
          <a:solidFill>
            <a:srgbClr val="DC143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resident Trump announced that the six-month delay is intended to give Congress time to pass DACA as a law, not to continue it as an executive order.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“It is now time for Congress to act!” he said.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department of homeland secu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9" y="3794070"/>
            <a:ext cx="2847729" cy="28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427"/>
            <a:ext cx="8610600" cy="1569660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Everyone in the United States – regardless of immigration status – has certain basic rights under the United States Constitution.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right to remain silent.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right to privacy.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right to an attorney.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The right to due process.</a:t>
            </a:r>
            <a:endParaRPr lang="en-US" sz="32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41" y="2195719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Everyone has:</a:t>
            </a:r>
            <a:endParaRPr lang="en-US" sz="32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580" y="687653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Let’s take a closer look at each of these . . 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84" y="5562600"/>
            <a:ext cx="936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Let’s take a closer look at each of these . . .</a:t>
            </a:r>
            <a:endParaRPr lang="en-US" sz="32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12954"/>
            <a:ext cx="7762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How can a person exercise the right to remain silent? When questioned by law enforcement, a person can:</a:t>
            </a:r>
          </a:p>
          <a:p>
            <a:endParaRPr lang="en-US" sz="16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refuse to answer questions until he </a:t>
            </a:r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 she has a chance to consult with an attorney.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choose not to speak at all.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decline to share information about where he or she was born or how he or she entered the United States.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carry a “know your rights” card and provide it to immigration officers if stopped.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6934200" cy="646331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Remain Silent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8" y="1371600"/>
            <a:ext cx="4953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Lawyers advise immigrants to carry </a:t>
            </a:r>
            <a:r>
              <a:rPr lang="en-US" sz="27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valid immigration documents</a:t>
            </a: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regarding legal status in the United States at all times. </a:t>
            </a:r>
          </a:p>
          <a:p>
            <a:pPr marL="45720" indent="0">
              <a:buNone/>
            </a:pPr>
            <a:endParaRPr lang="en-US" sz="27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Examples include: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Lawful permanent resident card (green card)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Proof of asylum status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7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Proof of pending immigration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9" y="210065"/>
            <a:ext cx="8583009" cy="1200329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About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Immigration Documents?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amon\AppData\Local\Temp\US_Permanent_Resident_Card_2010-0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79787"/>
            <a:ext cx="3401409" cy="447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3700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 one has to open their door to any law enforcement agency– including ICE– unless a judge has issued a </a:t>
            </a:r>
            <a:r>
              <a:rPr lang="en-US" sz="28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search warrant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93887"/>
            <a:ext cx="6781800" cy="646331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Privacy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30521">
            <a:off x="4202131" y="627390"/>
            <a:ext cx="4493614" cy="568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12954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If ICE comes to an immigrant’s home, he or she does not have to open the door unless ICE agents show a valid search warrant.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10064"/>
            <a:ext cx="6781800" cy="646331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Privacy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3719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To be valid, a warrant must include both the resident’s </a:t>
            </a:r>
            <a:r>
              <a:rPr lang="en-US" sz="28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address.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warrant must also be issued by a court and signed by a judge.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5"/>
          <a:stretch/>
        </p:blipFill>
        <p:spPr>
          <a:xfrm>
            <a:off x="4114800" y="3306186"/>
            <a:ext cx="4840664" cy="253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05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Immigrants facing removal have the right to an attorney (but not at government expense).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73" y="76200"/>
            <a:ext cx="6781800" cy="584775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an Attorney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s://c1.staticflickr.com/4/3860/14931652922_d93d9c4977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2" y="2133600"/>
            <a:ext cx="4223543" cy="31676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429000"/>
            <a:ext cx="4163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For example,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anyone with an attorney has </a:t>
            </a:r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right to have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that attorney present when </a:t>
            </a:r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interviewed by ICE and in immigration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court.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52" y="838200"/>
            <a:ext cx="82012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Immigrants have the right to fair court procedures in removal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proceedings.</a:t>
            </a:r>
          </a:p>
          <a:p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This includes: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	the right to an attorney,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	the right to present evidence,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	the right to translation in the courtroom,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and the right to cross-examine witnesses.</a:t>
            </a:r>
          </a:p>
          <a:p>
            <a:pPr lvl="1"/>
            <a:endParaRPr lang="en-US" sz="28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Many immigrants placed in deportation proceedings will have the right to go before a judge who will determine whether they can remain in the United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States. 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033"/>
            <a:ext cx="6781800" cy="584775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Due Process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EXCEPTIONS</a:t>
            </a:r>
          </a:p>
          <a:p>
            <a:endParaRPr lang="en-US" sz="24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If an immigrant has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previously been ordered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removed from within the United States and has not left the country, ICE may be able to immediately deport him or her using the prior deportation order.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If an immigrant was previously deported and then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reentered the country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OR is subject to the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expanded expedited removal provisions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, that person will only have a right to go before a judge after passing an interview about his or her fear of returning to the country of citizenship.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10064"/>
            <a:ext cx="6781800" cy="584775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Right to Due Process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02" y="9906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Immigrants seeking legal status are advised to always seek the help of an attorney, </a:t>
            </a:r>
            <a:r>
              <a:rPr lang="en-US" sz="2400" b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a notary or </a:t>
            </a:r>
            <a:r>
              <a:rPr lang="en-US" sz="2400" i="1" dirty="0" err="1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notario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endParaRPr lang="en-US" sz="24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402" y="193887"/>
            <a:ext cx="6781800" cy="584775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Attorneys vs. Notarios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FTC's latest fotonovela depicts Myriam and Pedro's issues dealing with the underreported and often devastating Notario schem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0" y="3512893"/>
            <a:ext cx="3889445" cy="227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401" y="2912574"/>
            <a:ext cx="833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Notaries </a:t>
            </a:r>
            <a:r>
              <a:rPr lang="en-US" sz="2400" i="1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accept money on behalf of an attorney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6401" y="3581400"/>
            <a:ext cx="4521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Anyone who has previously been taken advantage of by a </a:t>
            </a:r>
            <a:r>
              <a:rPr lang="en-US" sz="2400" i="1" dirty="0" err="1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notario</a:t>
            </a:r>
            <a:r>
              <a:rPr lang="en-US" sz="2400" i="1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is advised 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to consult with an immigration </a:t>
            </a:r>
            <a:r>
              <a:rPr lang="en-US" sz="2400" i="1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attorney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about options.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7920" y="5943600"/>
            <a:ext cx="414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https://www.consumer.ftc.gov/features/feature-0031-fotonovelas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6402" y="1943233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Notaries in the United States are </a:t>
            </a:r>
            <a:r>
              <a:rPr lang="en-US" sz="2400" i="1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authorized to practice law.</a:t>
            </a:r>
          </a:p>
        </p:txBody>
      </p:sp>
    </p:spTree>
    <p:extLst>
      <p:ext uri="{BB962C8B-B14F-4D97-AF65-F5344CB8AC3E}">
        <p14:creationId xmlns:p14="http://schemas.microsoft.com/office/powerpoint/2010/main" val="42612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5/59/United_States_Constitu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52" y="3136253"/>
            <a:ext cx="2934380" cy="354082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8839200" cy="1477328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does the Constitution say about immigration?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Article </a:t>
            </a:r>
            <a:r>
              <a:rPr lang="en-US" sz="2000" b="1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of The U.S. Constitution gives Congress the </a:t>
            </a: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power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regulate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naturalization</a:t>
            </a: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 That is: who can become a citizen. Under this power, over the years, Congress has passed a number of laws regulating immigration. </a:t>
            </a:r>
            <a:endParaRPr lang="en-US" sz="20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277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Article </a:t>
            </a:r>
            <a:r>
              <a:rPr lang="en-US" sz="2000" b="1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2000" b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of the Constitution defines the powers of the President. Among those is the authority to enforce the laws of the United States, conduct foreign affairs, and assure national security.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648200"/>
            <a:ext cx="7143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Article III</a:t>
            </a:r>
            <a:r>
              <a:rPr lang="en-US" sz="2000" b="1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of the Constitution establishes a Supreme Court. The Supreme Court has determined that </a:t>
            </a: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regulation of immigration belongs to the federal government, not the </a:t>
            </a:r>
            <a:r>
              <a:rPr lang="en-US" sz="20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states, </a:t>
            </a:r>
            <a:r>
              <a:rPr lang="en-US" sz="20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and that Congress can delegate powers to regulate immigration to the Executive Branch and the president. </a:t>
            </a:r>
          </a:p>
        </p:txBody>
      </p:sp>
    </p:spTree>
    <p:extLst>
      <p:ext uri="{BB962C8B-B14F-4D97-AF65-F5344CB8AC3E}">
        <p14:creationId xmlns:p14="http://schemas.microsoft.com/office/powerpoint/2010/main" val="2560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For more information on immigration history, policy, and current events and controversies, go to</a:t>
            </a:r>
          </a:p>
          <a:p>
            <a:pPr algn="ctr"/>
            <a:r>
              <a:rPr lang="en-US" sz="3200" b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  <a:hlinkClick r:id="rId3"/>
              </a:rPr>
              <a:t>crfimmigrationed.org</a:t>
            </a:r>
            <a:endParaRPr lang="en-US" sz="3200" b="1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5001" y="4648200"/>
            <a:ext cx="4620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395"/>
                </a:solidFill>
              </a:rPr>
              <a:t>These materials are a production of </a:t>
            </a:r>
            <a:endParaRPr lang="en-US" sz="2000" b="1" i="1" dirty="0" smtClean="0">
              <a:solidFill>
                <a:srgbClr val="002395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395"/>
                </a:solidFill>
              </a:rPr>
              <a:t>Constitutional </a:t>
            </a:r>
            <a:r>
              <a:rPr lang="en-US" sz="2400" b="1" dirty="0">
                <a:solidFill>
                  <a:srgbClr val="002395"/>
                </a:solidFill>
              </a:rPr>
              <a:t>Rights </a:t>
            </a:r>
            <a:r>
              <a:rPr lang="en-US" sz="2400" b="1" dirty="0" smtClean="0">
                <a:solidFill>
                  <a:srgbClr val="002395"/>
                </a:solidFill>
              </a:rPr>
              <a:t>Foundation</a:t>
            </a:r>
          </a:p>
          <a:p>
            <a:pPr algn="ctr"/>
            <a:r>
              <a:rPr lang="en-US" sz="2000" b="1" i="1" dirty="0" smtClean="0">
                <a:solidFill>
                  <a:srgbClr val="002395"/>
                </a:solidFill>
              </a:rPr>
              <a:t>in </a:t>
            </a:r>
            <a:r>
              <a:rPr lang="en-US" sz="2000" b="1" i="1" dirty="0">
                <a:solidFill>
                  <a:srgbClr val="002395"/>
                </a:solidFill>
              </a:rPr>
              <a:t>collaboration </a:t>
            </a:r>
            <a:r>
              <a:rPr lang="en-US" sz="2000" b="1" i="1" dirty="0" smtClean="0">
                <a:solidFill>
                  <a:srgbClr val="002395"/>
                </a:solidFill>
              </a:rPr>
              <a:t>with</a:t>
            </a:r>
          </a:p>
          <a:p>
            <a:pPr algn="ctr"/>
            <a:r>
              <a:rPr lang="en-US" sz="2400" b="1" dirty="0" smtClean="0">
                <a:solidFill>
                  <a:srgbClr val="002395"/>
                </a:solidFill>
              </a:rPr>
              <a:t>Public Counsel</a:t>
            </a:r>
            <a:endParaRPr lang="en-US" sz="2400" b="1" dirty="0">
              <a:solidFill>
                <a:srgbClr val="00239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2" y="3770839"/>
            <a:ext cx="3429000" cy="2288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63246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395"/>
                </a:solidFill>
              </a:rPr>
              <a:t>© 2017 Constitutional Rights Foundation. All rights reserved. </a:t>
            </a:r>
            <a:endParaRPr lang="en-US" sz="1400" dirty="0">
              <a:solidFill>
                <a:srgbClr val="00239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381000"/>
            <a:ext cx="8686800" cy="1698625"/>
          </a:xfrm>
          <a:prstGeom prst="rect">
            <a:avLst/>
          </a:prstGeom>
          <a:solidFill>
            <a:srgbClr val="002395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Immigration Enforcement 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and Rights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395"/>
                </a:solidFill>
                <a:latin typeface="Arial" panose="020B0604020202020204" pitchFamily="34" charset="0"/>
                <a:cs typeface="Arial" pitchFamily="34" charset="0"/>
              </a:rPr>
              <a:t>All images used in this presentation are in the public domain EXCEPT:</a:t>
            </a:r>
          </a:p>
          <a:p>
            <a:pPr algn="ctr"/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 Act Protesters for President Obama's Visit to Austin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” Todd Dwyer/</a:t>
            </a:r>
            <a:r>
              <a:rPr lang="en-US" sz="2400" dirty="0" err="1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flickr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(Used with a CC BY-SA 2.0 license)</a:t>
            </a:r>
            <a:endParaRPr lang="en-US" sz="24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63246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395"/>
                </a:solidFill>
              </a:rPr>
              <a:t>© 2017 Constitutional Rights Foundation. All rights reserved. </a:t>
            </a:r>
            <a:endParaRPr lang="en-US" sz="1400" dirty="0">
              <a:solidFill>
                <a:srgbClr val="00239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381001"/>
            <a:ext cx="8686800" cy="849312"/>
          </a:xfrm>
          <a:prstGeom prst="rect">
            <a:avLst/>
          </a:prstGeom>
          <a:solidFill>
            <a:srgbClr val="002395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Image Credits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74" y="152400"/>
            <a:ext cx="5486400" cy="646331"/>
          </a:xfrm>
          <a:prstGeom prst="rect">
            <a:avLst/>
          </a:prstGeom>
          <a:solidFill>
            <a:srgbClr val="00239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President’s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0" y="-228600"/>
            <a:ext cx="914400" cy="6477000"/>
          </a:xfrm>
          <a:prstGeom prst="rect">
            <a:avLst/>
          </a:prstGeom>
          <a:solidFill>
            <a:srgbClr val="DC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Through time, </a:t>
            </a:r>
            <a:r>
              <a:rPr lang="en-US" sz="36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Congress </a:t>
            </a:r>
            <a:r>
              <a:rPr lang="en-US" sz="36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has delegated immigration authority to the Executive Branch. </a:t>
            </a:r>
          </a:p>
        </p:txBody>
      </p:sp>
      <p:pic>
        <p:nvPicPr>
          <p:cNvPr id="1026" name="Picture 2" descr="https://upload.wikimedia.org/wikipedia/commons/e/e4/White_House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 b="16678"/>
          <a:stretch/>
        </p:blipFill>
        <p:spPr bwMode="auto">
          <a:xfrm>
            <a:off x="4102957" y="2099459"/>
            <a:ext cx="4909907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6" y="152400"/>
            <a:ext cx="8839200" cy="1200329"/>
          </a:xfrm>
          <a:prstGeom prst="rect">
            <a:avLst/>
          </a:prstGeom>
          <a:solidFill>
            <a:srgbClr val="00239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Presidents, 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Immigration Policies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249" y="1600200"/>
            <a:ext cx="8752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President Obama used </a:t>
            </a:r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executive branch immigration powers to place restrictions on immigration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enforcement. 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3962400"/>
            <a:ext cx="4267200" cy="2895600"/>
          </a:xfrm>
          <a:prstGeom prst="rect">
            <a:avLst/>
          </a:prstGeom>
          <a:solidFill>
            <a:srgbClr val="DC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obamawhitehouse.archives.gov/sites/default/files/image/image_file/p061113ps-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276600"/>
            <a:ext cx="4622607" cy="30805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8942" y="3908926"/>
            <a:ext cx="3973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And he established the DACA program, which you will learn more about in a few minutes.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6" y="152400"/>
            <a:ext cx="8839200" cy="1200329"/>
          </a:xfrm>
          <a:prstGeom prst="rect">
            <a:avLst/>
          </a:prstGeom>
          <a:solidFill>
            <a:srgbClr val="00239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Presidents, 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Immigration Policies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286" y="1524000"/>
            <a:ext cx="4103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President Trump </a:t>
            </a:r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wants </a:t>
            </a:r>
            <a:r>
              <a:rPr lang="en-US" sz="28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to use his powers to reverse many of Obama’s policies. </a:t>
            </a:r>
          </a:p>
        </p:txBody>
      </p:sp>
      <p:pic>
        <p:nvPicPr>
          <p:cNvPr id="6" name="Picture 2" descr="https://upload.wikimedia.org/wikipedia/commons/1/1a/Trump_signing_order_January_27_%28square_crop%2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3999"/>
            <a:ext cx="4175762" cy="417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3286" y="3962400"/>
            <a:ext cx="410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He has made immigration enforcement easier.</a:t>
            </a:r>
            <a:endParaRPr lang="en-US" sz="28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440914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 wall along the southern border of the United States.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Increasing immigration law enforcement.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New immigration detention facilities.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the number of </a:t>
            </a:r>
            <a:r>
              <a:rPr lang="en-US" sz="24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paroles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Detaining undocumented immigrants.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584775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President Trump’s Enforcement Priorities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457200" y="3505200"/>
            <a:ext cx="3810000" cy="2895600"/>
          </a:xfrm>
          <a:prstGeom prst="rect">
            <a:avLst/>
          </a:prstGeom>
          <a:solidFill>
            <a:srgbClr val="DC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40914"/>
            <a:ext cx="3429000" cy="395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066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On January 25, 2017, the president signed executive orders prioritizing border security and immigration enforcement, including: </a:t>
            </a:r>
          </a:p>
        </p:txBody>
      </p:sp>
    </p:spTree>
    <p:extLst>
      <p:ext uri="{BB962C8B-B14F-4D97-AF65-F5344CB8AC3E}">
        <p14:creationId xmlns:p14="http://schemas.microsoft.com/office/powerpoint/2010/main" val="22474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In another order, the president prioritized removal (deportation) of immigrants who: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been convicted of any criminal offense.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pending criminal charges.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committed acts that would be a crime.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committed fraud before a government agency.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abused public benefits programs.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Have a final order of removal.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Are deemed to be a “risk to public safety or national security” by an immigration officer.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839200" cy="1077218"/>
          </a:xfrm>
          <a:prstGeom prst="rect">
            <a:avLst/>
          </a:prstGeom>
          <a:solidFill>
            <a:srgbClr val="002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President Trump’s Enforcement Priorities (cont’d)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556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Recent guidelines also suggest potential targeting of the family members of unaccompanied minors.</a:t>
            </a:r>
            <a:endParaRPr lang="en-US" sz="24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70" y="1600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xpedited Removal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Issued by an ICE officer, not a judge.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Under Trump this applies to a person: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066" y="2971800"/>
            <a:ext cx="37442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1) who lacks entry documents or 2) who received entry or immigration documents via fraud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400" dirty="0" smtClean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Who could not prove physical presence for the past </a:t>
            </a: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two years</a:t>
            </a:r>
            <a:r>
              <a:rPr lang="en-US" sz="2400" i="1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Anywhere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 in the United States.</a:t>
            </a:r>
            <a:endParaRPr lang="en-US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1077218"/>
          </a:xfrm>
          <a:prstGeom prst="rect">
            <a:avLst/>
          </a:prstGeom>
          <a:solidFill>
            <a:srgbClr val="002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President Trump’s Enforcement Priorities (cont’d)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63849"/>
            <a:ext cx="4572000" cy="2895600"/>
          </a:xfrm>
          <a:prstGeom prst="rect">
            <a:avLst/>
          </a:prstGeom>
          <a:solidFill>
            <a:srgbClr val="DC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ice.gov/sites/default/files/images/10year97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0301"/>
            <a:ext cx="4752976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399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900" b="1" u="sng" dirty="0" smtClean="0">
                <a:solidFill>
                  <a:srgbClr val="DC143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9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EFERRED </a:t>
            </a:r>
            <a:r>
              <a:rPr lang="en-US" sz="2900" b="1" u="sng" dirty="0" smtClean="0">
                <a:solidFill>
                  <a:srgbClr val="DC143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9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CTION FOR </a:t>
            </a:r>
            <a:r>
              <a:rPr lang="en-US" sz="2900" b="1" u="sng" dirty="0" smtClean="0">
                <a:solidFill>
                  <a:srgbClr val="DC143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9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HILDHOOD </a:t>
            </a:r>
            <a:r>
              <a:rPr lang="en-US" sz="2900" b="1" u="sng" dirty="0" smtClean="0">
                <a:solidFill>
                  <a:srgbClr val="DC143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9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RRIVALS: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4419600" cy="646331"/>
          </a:xfrm>
          <a:prstGeom prst="rect">
            <a:avLst/>
          </a:prstGeom>
          <a:solidFill>
            <a:srgbClr val="002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nterstate-Bold" panose="02000803030000020004" pitchFamily="2" charset="0"/>
              </a:rPr>
              <a:t>Back to DACA . .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1718131"/>
            <a:ext cx="849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Executive policy created by President Barack Obama in June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4753" y="3682409"/>
            <a:ext cx="3505200" cy="3139321"/>
          </a:xfrm>
          <a:prstGeom prst="rect">
            <a:avLst/>
          </a:prstGeom>
          <a:solidFill>
            <a:srgbClr val="002395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2895600"/>
            <a:ext cx="36385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DACA gives certain immigrants brought to the United States as children two-year work permits.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39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President Trump rescinded the DACA program 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on September 5, </a:t>
            </a:r>
            <a:r>
              <a:rPr lang="en-US" sz="2400" dirty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2400" dirty="0" smtClean="0">
                <a:solidFill>
                  <a:srgbClr val="00239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2050" name="Picture 2" descr="C:\Users\Damon\Downloads\5708625905_502f6d8f0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7704"/>
            <a:ext cx="4702248" cy="35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2862</Words>
  <Application>Microsoft Office PowerPoint</Application>
  <PresentationFormat>On-screen Show (4:3)</PresentationFormat>
  <Paragraphs>282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Immigration Enforcement  and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Enforcement and Rights</dc:title>
  <dc:creator>Damon</dc:creator>
  <cp:lastModifiedBy>Damon</cp:lastModifiedBy>
  <cp:revision>105</cp:revision>
  <dcterms:created xsi:type="dcterms:W3CDTF">2017-04-27T19:57:36Z</dcterms:created>
  <dcterms:modified xsi:type="dcterms:W3CDTF">2017-09-08T18:36:03Z</dcterms:modified>
</cp:coreProperties>
</file>